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unito Light" pitchFamily="2" charset="-52"/>
      <p:regular r:id="rId17"/>
    </p:embeddedFont>
    <p:embeddedFont>
      <p:font typeface="Nunito Semi Bold" panose="020B0604020202020204" charset="-52"/>
      <p:regular r:id="rId18"/>
    </p:embeddedFont>
    <p:embeddedFont>
      <p:font typeface="PT Sans" panose="020B0604020202020204" pitchFamily="34" charset="-52"/>
      <p:regular r:id="rId19"/>
    </p:embeddedFont>
  </p:embeddedFontLst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F"/>
    <a:srgbClr val="E7EEFD"/>
    <a:srgbClr val="F1F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89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sv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753" y="1835468"/>
            <a:ext cx="7689294" cy="3667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7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Майбутнє ШІ: Від фантастики до реальності</a:t>
            </a:r>
            <a:endParaRPr lang="en-US" sz="7700" dirty="0"/>
          </a:p>
        </p:txBody>
      </p:sp>
      <p:sp>
        <p:nvSpPr>
          <p:cNvPr id="4" name="Text 1"/>
          <p:cNvSpPr/>
          <p:nvPr/>
        </p:nvSpPr>
        <p:spPr>
          <a:xfrm>
            <a:off x="6213753" y="5773341"/>
            <a:ext cx="7689294" cy="620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Зануртесь у світ штучного інтелекту, від його сучасних досягнень до трансформаційного впливу на наше майбутнє.</a:t>
            </a:r>
            <a:endParaRPr lang="en-US" sz="1600" dirty="0"/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EE748346-A3C8-42D5-8465-3934D6A05541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2BAA5-EAD9-4C36-B842-B857D7C3AB6E}"/>
              </a:ext>
            </a:extLst>
          </p:cNvPr>
          <p:cNvSpPr txBox="1"/>
          <p:nvPr/>
        </p:nvSpPr>
        <p:spPr>
          <a:xfrm>
            <a:off x="6213753" y="666476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Презентацію</a:t>
            </a:r>
            <a:r>
              <a:rPr lang="ru-RU" dirty="0"/>
              <a:t> </a:t>
            </a:r>
            <a:r>
              <a:rPr lang="ru-RU" dirty="0" err="1"/>
              <a:t>виконав</a:t>
            </a:r>
            <a:r>
              <a:rPr lang="ru-RU" dirty="0"/>
              <a:t> студент КТГГ, </a:t>
            </a:r>
            <a:r>
              <a:rPr lang="ru-RU" dirty="0" err="1"/>
              <a:t>групи</a:t>
            </a:r>
            <a:r>
              <a:rPr lang="ru-RU" dirty="0"/>
              <a:t> КІ-25</a:t>
            </a:r>
          </a:p>
          <a:p>
            <a:r>
              <a:rPr lang="ru-RU" dirty="0" err="1"/>
              <a:t>Піцхелаурі</a:t>
            </a:r>
            <a:r>
              <a:rPr lang="ru-RU" dirty="0"/>
              <a:t> Мирослав</a:t>
            </a:r>
            <a:endParaRPr lang="ru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39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ru-RU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</a:t>
            </a:r>
            <a:r>
              <a:rPr lang="en-US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иснов</a:t>
            </a:r>
            <a:r>
              <a:rPr lang="ru-RU" sz="44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ок</a:t>
            </a:r>
            <a:r>
              <a:rPr lang="ru-RU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83170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Дяку</a:t>
            </a:r>
            <a:r>
              <a:rPr lang="ru-RU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ю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за увагу! 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99088" y="379583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– це не просто технологія, а рушійна сила, що формує наше майбутнє. Його потенціал величезний, але важливо пам'ятати про етичні аспекти та соціальні наслідки його розвитку.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5830" y="542687"/>
            <a:ext cx="703421" cy="347186"/>
          </a:xfrm>
          <a:prstGeom prst="roundRect">
            <a:avLst>
              <a:gd name="adj" fmla="val 68012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1043821" y="601623"/>
            <a:ext cx="467439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ОГЛЯД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925830" y="954524"/>
            <a:ext cx="8094583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Що таке штучний інтелект сьогодні?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925830" y="3511272"/>
            <a:ext cx="8138041" cy="143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Штучний інтелект (ШІ) — це не просто технологія, а ціла галузь науки, що дозволяє машинам імітувати людський інтелект. Сьогодні ШІ присутній у всіх сферах нашого життя, від персональних помічників до складних алгоритмів, які аналізують величезні обсяги даних. Він постійно розвивається, змінюючи наше розуміння можливостей технологій та їхнього потенціалу.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25830" y="5090874"/>
            <a:ext cx="8138041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Сучасний ШІ базується на машинному навчанні, глибокому навчанні та нейронних мережах, що дозволяє йому самостійно навчатися, адаптуватися та виконувати завдання, які раніше вважалися виключно прерогативою людини.</a:t>
            </a:r>
            <a:endParaRPr lang="en-US" sz="15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551" y="1957745"/>
            <a:ext cx="4160401" cy="5547122"/>
          </a:xfrm>
          <a:prstGeom prst="rect">
            <a:avLst/>
          </a:prstGeom>
        </p:spPr>
      </p:pic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F24E64D4-664C-4A00-BAAF-4F8EB120999D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54618" y="747713"/>
            <a:ext cx="947023" cy="391597"/>
          </a:xfrm>
          <a:prstGeom prst="roundRect">
            <a:avLst>
              <a:gd name="adj" fmla="val 66075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883920" y="812363"/>
            <a:ext cx="688419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ПРОГРЕС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54618" y="1216938"/>
            <a:ext cx="10970419" cy="634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Ключові прориви та сучасні застосування ШІ</a:t>
            </a:r>
            <a:endParaRPr lang="en-US" sz="39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" y="2142292"/>
            <a:ext cx="1549003" cy="15490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97812" y="2142292"/>
            <a:ext cx="1354931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Автономні системи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2497812" y="2892862"/>
            <a:ext cx="1354931" cy="3933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Від безпілотних автомобілів до роботів-доставщиків, ШІ забезпечує автономну роботу, підвищуючи ефективність та безпеку.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512" y="2142292"/>
            <a:ext cx="1549122" cy="15491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38825" y="2142292"/>
            <a:ext cx="1354931" cy="951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Обробка природної мови (NLP)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38825" y="3209925"/>
            <a:ext cx="1354931" cy="3933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Віртуальні помічники, перекладачі та чат-боти стали невід'ємною частиною повсякденного життя, завдяки прогресу в NLP.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525" y="2142292"/>
            <a:ext cx="1549122" cy="15491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79838" y="2142292"/>
            <a:ext cx="1354931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Комп'ютерний зір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9179838" y="2892862"/>
            <a:ext cx="1354931" cy="4588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Системи розпізнавання облич, медична діагностика та контроль якості продукції використовують комп'ютерний зір для аналізу зображень.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7537" y="2142292"/>
            <a:ext cx="1549122" cy="15491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2520851" y="2142292"/>
            <a:ext cx="1354931" cy="634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Розумні алгоритми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12520851" y="2892862"/>
            <a:ext cx="1354931" cy="4261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Рекомендаційні системи, персоналізовані сервіси та оптимізація бізнес-процесів стали можливими завдяки складним алгоритмам ШІ.</a:t>
            </a:r>
            <a:endParaRPr lang="en-US" sz="1650" dirty="0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763EFF53-A42C-4CD0-9A8C-0242E9F1D6AA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61937" y="1595199"/>
            <a:ext cx="792123" cy="294323"/>
          </a:xfrm>
          <a:prstGeom prst="roundRect">
            <a:avLst>
              <a:gd name="adj" fmla="val 64707"/>
            </a:avLst>
          </a:prstGeom>
          <a:noFill/>
          <a:ln w="15240">
            <a:solidFill>
              <a:srgbClr val="2D4DF2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272308" y="1657945"/>
            <a:ext cx="571381" cy="168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ВИКЛИКИ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161937" y="1931551"/>
            <a:ext cx="7000518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Етичні дилеми та соціальні виклики ШІ</a:t>
            </a:r>
            <a:endParaRPr lang="en-US" sz="2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937" y="2735461"/>
            <a:ext cx="6563678" cy="37193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20426" y="2650688"/>
            <a:ext cx="3355538" cy="3800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Упередженість алгоритмів: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Системи ШІ можуть відображати упередження, присутні в даних, на яких вони навчаються, що призводить до дискримінації.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Конфіденційність даних: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Збір та аналіз великих обсягів персональних даних ставлять під загрозу конфіденційність користувачів.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Втрата робочих місць: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Автоматизація, керована ШІ, може призвести до скорочення робочих місць у певних галузях.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Прозорість та підзвітність: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Розуміння того, як ШІ приймає рішення, та забезпечення його підзвітності залишаються ключовими проблемами.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Безпека ШІ: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Загрози кібербезпеки та можливість зловживання ШІ вимагають розробки надійних захисних механізмів.</a:t>
            </a:r>
            <a:endParaRPr lang="en-US" sz="1200" dirty="0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41F04C53-5F2A-4760-A6AD-400F2C5CFC42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741045"/>
            <a:ext cx="886897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812840"/>
            <a:ext cx="599718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ВПЛИВ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286589"/>
            <a:ext cx="1030712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Роль ШІ в економіці та на ринку праці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837724" y="2708553"/>
            <a:ext cx="3059192" cy="4779883"/>
          </a:xfrm>
          <a:prstGeom prst="roundRect">
            <a:avLst>
              <a:gd name="adj" fmla="val 478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837724" y="2678073"/>
            <a:ext cx="3059192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7" name="Shape 5"/>
          <p:cNvSpPr/>
          <p:nvPr/>
        </p:nvSpPr>
        <p:spPr>
          <a:xfrm>
            <a:off x="2008287" y="234957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8" name="Text 6"/>
          <p:cNvSpPr/>
          <p:nvPr/>
        </p:nvSpPr>
        <p:spPr>
          <a:xfrm>
            <a:off x="2223671" y="25291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1107519" y="3306961"/>
            <a:ext cx="25196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Підвищення продуктивності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7519" y="4154448"/>
            <a:ext cx="2519601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автоматизує рутинні завдання, дозволяючи працівникам зосередитися на складніших та творчих аспектах роботи.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4136231" y="2708553"/>
            <a:ext cx="3059311" cy="4779883"/>
          </a:xfrm>
          <a:prstGeom prst="roundRect">
            <a:avLst>
              <a:gd name="adj" fmla="val 478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4136231" y="2678073"/>
            <a:ext cx="3059311" cy="12192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3" name="Shape 11"/>
          <p:cNvSpPr/>
          <p:nvPr/>
        </p:nvSpPr>
        <p:spPr>
          <a:xfrm>
            <a:off x="5306794" y="234957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14" name="Text 12"/>
          <p:cNvSpPr/>
          <p:nvPr/>
        </p:nvSpPr>
        <p:spPr>
          <a:xfrm>
            <a:off x="5522178" y="25291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4406027" y="3306961"/>
            <a:ext cx="251972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Створення нових галузей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4406027" y="4154448"/>
            <a:ext cx="2519720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Розвиток ШІ стимулює появу нових технологій, продуктів та послуг, що призводить до створення абсолютно нових ринків.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7434858" y="2708553"/>
            <a:ext cx="3059192" cy="4779883"/>
          </a:xfrm>
          <a:prstGeom prst="roundRect">
            <a:avLst>
              <a:gd name="adj" fmla="val 478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7434858" y="2678073"/>
            <a:ext cx="3059192" cy="121920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9" name="Shape 17"/>
          <p:cNvSpPr/>
          <p:nvPr/>
        </p:nvSpPr>
        <p:spPr>
          <a:xfrm>
            <a:off x="8605421" y="234957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20" name="Text 18"/>
          <p:cNvSpPr/>
          <p:nvPr/>
        </p:nvSpPr>
        <p:spPr>
          <a:xfrm>
            <a:off x="8820805" y="25291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704653" y="3306961"/>
            <a:ext cx="251960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Зміна вимог до навичок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704653" y="4154448"/>
            <a:ext cx="2519601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Працівникам необхідно розвивати нові навички, такі як аналіз даних, програмування та критичне мислення, щоб адаптуватися до змін.</a:t>
            </a:r>
            <a:endParaRPr lang="en-US" sz="1850" dirty="0"/>
          </a:p>
        </p:txBody>
      </p:sp>
      <p:sp>
        <p:nvSpPr>
          <p:cNvPr id="23" name="Shape 21"/>
          <p:cNvSpPr/>
          <p:nvPr/>
        </p:nvSpPr>
        <p:spPr>
          <a:xfrm>
            <a:off x="10733365" y="2708553"/>
            <a:ext cx="3059311" cy="4779883"/>
          </a:xfrm>
          <a:prstGeom prst="roundRect">
            <a:avLst>
              <a:gd name="adj" fmla="val 478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10733365" y="2678073"/>
            <a:ext cx="3059311" cy="12192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25" name="Shape 23"/>
          <p:cNvSpPr/>
          <p:nvPr/>
        </p:nvSpPr>
        <p:spPr>
          <a:xfrm>
            <a:off x="11903928" y="2349579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2D4DF2"/>
          </a:solidFill>
          <a:ln/>
        </p:spPr>
      </p:sp>
      <p:sp>
        <p:nvSpPr>
          <p:cNvPr id="26" name="Text 24"/>
          <p:cNvSpPr/>
          <p:nvPr/>
        </p:nvSpPr>
        <p:spPr>
          <a:xfrm>
            <a:off x="12119312" y="2529126"/>
            <a:ext cx="287179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11003161" y="3306961"/>
            <a:ext cx="251972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Оптимізація бізнес-процесів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1003161" y="4154448"/>
            <a:ext cx="2519720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допомагає компаніям оптимізувати ланцюги поставок, управління клієнтами та виробничі процеси, знижуючи витрати та підвищуючи ефективність.</a:t>
            </a:r>
            <a:endParaRPr lang="en-US" sz="1850" dirty="0"/>
          </a:p>
        </p:txBody>
      </p:sp>
      <p:sp>
        <p:nvSpPr>
          <p:cNvPr id="29" name="Прямокутник 28">
            <a:extLst>
              <a:ext uri="{FF2B5EF4-FFF2-40B4-BE49-F238E27FC236}">
                <a16:creationId xmlns:a16="http://schemas.microsoft.com/office/drawing/2014/main" id="{9CDFCDE9-221D-40E8-B9F7-B6EC7635A29C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62557" y="1170027"/>
            <a:ext cx="763191" cy="251222"/>
          </a:xfrm>
          <a:prstGeom prst="roundRect">
            <a:avLst>
              <a:gd name="adj" fmla="val 72856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2453997" y="1215747"/>
            <a:ext cx="580311" cy="159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9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ІННОВАЦІЇ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362557" y="1460063"/>
            <a:ext cx="9905167" cy="897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ШІ та охорона здоров'я: Персоналізована медицина та діагностика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557" y="2993827"/>
            <a:ext cx="6308169" cy="35746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50298" y="2599968"/>
            <a:ext cx="1794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Точна діагностика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9050298" y="2921318"/>
            <a:ext cx="3224927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аналізує медичні зображення та дані пацієнтів з високою точністю, допомагаючи лікарям виявляти захворювання на ранніх стадіях.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050298" y="3817144"/>
            <a:ext cx="2385774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Персоналізоване лікування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9050298" y="4138493"/>
            <a:ext cx="3224927" cy="59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На основі генетичних даних та історії хвороби, ШІ розробляє індивідуальні плани лікування, підвищуючи ефективність терапії.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9050298" y="4834652"/>
            <a:ext cx="1794391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Відкриття ліків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050298" y="5156002"/>
            <a:ext cx="3224927" cy="5990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прискорює процес розробки нових ліків, прогнозуючи взаємодію молекул та оптимізуючи клінічні випробування.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9050298" y="5852160"/>
            <a:ext cx="182689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Моніторинг пацієнтів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9050298" y="6173510"/>
            <a:ext cx="3224927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Носимі пристрої та системи ШІ постійно відстежують стан здоров'я пацієнтів, надаючи своєчасні попередження про можливі проблеми.</a:t>
            </a:r>
            <a:endParaRPr lang="en-US" sz="1200" dirty="0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A115718D-6286-420B-ABAB-4D859095898F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809863"/>
            <a:ext cx="1212533" cy="449818"/>
          </a:xfrm>
          <a:prstGeom prst="roundRect">
            <a:avLst>
              <a:gd name="adj" fmla="val 63861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981313" y="881658"/>
            <a:ext cx="9253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РОЗВИТОК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37724" y="1355408"/>
            <a:ext cx="76511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Інновації ШІ в освіті та науці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837724" y="24183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2794754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7" name="Text 5"/>
          <p:cNvSpPr/>
          <p:nvPr/>
        </p:nvSpPr>
        <p:spPr>
          <a:xfrm>
            <a:off x="837724" y="2975372"/>
            <a:ext cx="36883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Персоналізоване навчання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3470910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адаптує навчальні програми до індивідуальних потреб учнів, пропонуючи оптимальні матеріали та методи навчання.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434858" y="2418398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7434858" y="2794754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1" name="Text 9"/>
          <p:cNvSpPr/>
          <p:nvPr/>
        </p:nvSpPr>
        <p:spPr>
          <a:xfrm>
            <a:off x="7434858" y="2975372"/>
            <a:ext cx="36612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Автоматизація оцінювання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34858" y="3470910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Системи ШІ можуть автоматично перевіряти роботи та тести, звільняючи час викладачів для більш інтерактивної роботи з учнями.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7724" y="50387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37724" y="5415082"/>
            <a:ext cx="6357818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5" name="Text 13"/>
          <p:cNvSpPr/>
          <p:nvPr/>
        </p:nvSpPr>
        <p:spPr>
          <a:xfrm>
            <a:off x="837724" y="5595699"/>
            <a:ext cx="28805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Наукові дослідження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37724" y="6091238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ШІ прискорює аналіз складних даних у фізиці, біології та астрономії, дозволяючи вченим робити нові відкриття.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434858" y="503872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7434858" y="5415082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9" name="Text 17"/>
          <p:cNvSpPr/>
          <p:nvPr/>
        </p:nvSpPr>
        <p:spPr>
          <a:xfrm>
            <a:off x="7434858" y="559569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Доступ до знань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34858" y="6091238"/>
            <a:ext cx="635781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Інтелектуальні системи допомагають структурувати та надавати доступ до величезних обсягів інформації, роблячи знання доступнішими.</a:t>
            </a:r>
            <a:endParaRPr lang="en-US" sz="1850" dirty="0"/>
          </a:p>
        </p:txBody>
      </p:sp>
      <p:sp>
        <p:nvSpPr>
          <p:cNvPr id="21" name="Прямокутник 20">
            <a:extLst>
              <a:ext uri="{FF2B5EF4-FFF2-40B4-BE49-F238E27FC236}">
                <a16:creationId xmlns:a16="http://schemas.microsoft.com/office/drawing/2014/main" id="{243F34A6-9936-436C-97BB-3D7EAA2282AD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13215" y="1296114"/>
            <a:ext cx="1562100" cy="280154"/>
          </a:xfrm>
          <a:prstGeom prst="roundRect">
            <a:avLst>
              <a:gd name="adj" fmla="val 71260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2012990" y="1346002"/>
            <a:ext cx="1362551" cy="180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ПОВСЯКДЕННЕ ЖИТТЯ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913215" y="1622465"/>
            <a:ext cx="10803850" cy="97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ШІ та повсякденне життя: Розумні будинки, транспорт, розваги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1913215" y="3133844"/>
            <a:ext cx="3517583" cy="3383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Розумні будинки: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Системи ШІ керують освітленням, температурою, безпекою та побутовими приладами, підвищуючи комфорт та енергоефективність.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Транспорт: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Від інтелектуальних систем управління трафіком до автономних транспортних засобів, ШІ робить пересування безпечнішим та ефективнішим.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Розваги: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Персоналізовані рекомендації щодо фільмів, музики та ігор, а також інтерактивні ігри та віртуальна реальність — все це завдяки ШІ.</a:t>
            </a:r>
            <a:endParaRPr lang="en-US" sz="1300" dirty="0"/>
          </a:p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3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Фінанси:</a:t>
            </a:r>
            <a:r>
              <a:rPr lang="en-US" sz="13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ШІ допомагає в управлінні особистими фінансами, виявленні шахрайства та оптимізації інвестицій.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83" y="2904530"/>
            <a:ext cx="6880384" cy="3898821"/>
          </a:xfrm>
          <a:prstGeom prst="rect">
            <a:avLst/>
          </a:prstGeom>
        </p:spPr>
      </p:pic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8796BC63-9BD2-443B-8CF4-54C7E4B38544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06999" y="480774"/>
            <a:ext cx="893683" cy="293846"/>
          </a:xfrm>
          <a:prstGeom prst="roundRect">
            <a:avLst>
              <a:gd name="adj" fmla="val 70533"/>
            </a:avLst>
          </a:prstGeom>
          <a:solidFill>
            <a:srgbClr val="CFD6FC"/>
          </a:solidFill>
          <a:ln/>
        </p:spPr>
      </p:sp>
      <p:sp>
        <p:nvSpPr>
          <p:cNvPr id="3" name="Text 1"/>
          <p:cNvSpPr/>
          <p:nvPr/>
        </p:nvSpPr>
        <p:spPr>
          <a:xfrm>
            <a:off x="1810583" y="532567"/>
            <a:ext cx="686514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МАЙБУТНЄ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706999" y="824389"/>
            <a:ext cx="10925056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Дорожня карта майбутнього: Прогнози та потенціал ШІ</a:t>
            </a:r>
            <a:endParaRPr lang="en-US" sz="3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999" y="1519118"/>
            <a:ext cx="11216283" cy="5613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57487" y="4099233"/>
            <a:ext cx="2106530" cy="296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 Adoption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131268" y="6664289"/>
            <a:ext cx="2372647" cy="296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Low Capability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55059" y="4099233"/>
            <a:ext cx="2106530" cy="296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Adoption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124965" y="1758974"/>
            <a:ext cx="2372647" cy="2964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Capability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50052" y="5442425"/>
            <a:ext cx="2162555" cy="433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Robust ethical AI governance</a:t>
            </a:r>
            <a:endParaRPr lang="en-US" sz="15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632" y="4728285"/>
            <a:ext cx="313739" cy="3137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819363" y="5453630"/>
            <a:ext cx="2162555" cy="43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Widespread personalized AI integration</a:t>
            </a:r>
            <a:endParaRPr lang="en-US" sz="15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3771" y="4734938"/>
            <a:ext cx="313738" cy="3137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19363" y="3380715"/>
            <a:ext cx="2162555" cy="43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Seamless Human–AI collaboration</a:t>
            </a:r>
            <a:endParaRPr lang="en-US" sz="15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43771" y="2662023"/>
            <a:ext cx="313738" cy="31373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82822" y="3380715"/>
            <a:ext cx="2162555" cy="433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Emergence of General AI capabilities</a:t>
            </a:r>
            <a:endParaRPr lang="en-US" sz="15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7231" y="2662023"/>
            <a:ext cx="313739" cy="31373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6999" y="7272933"/>
            <a:ext cx="11216283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Майбутнє ШІ обіцяє трансформації, які важко уявити. Від розвитку загального штучного інтелекту до тісної співпраці людини та машини, ШІ продовжить змінювати світ.</a:t>
            </a:r>
            <a:endParaRPr lang="en-US" sz="1350" dirty="0"/>
          </a:p>
        </p:txBody>
      </p:sp>
      <p:sp>
        <p:nvSpPr>
          <p:cNvPr id="19" name="Прямокутник 18">
            <a:extLst>
              <a:ext uri="{FF2B5EF4-FFF2-40B4-BE49-F238E27FC236}">
                <a16:creationId xmlns:a16="http://schemas.microsoft.com/office/drawing/2014/main" id="{D616A7B1-1469-49B8-8A42-B42322A413BC}"/>
              </a:ext>
            </a:extLst>
          </p:cNvPr>
          <p:cNvSpPr/>
          <p:nvPr/>
        </p:nvSpPr>
        <p:spPr>
          <a:xfrm>
            <a:off x="12823115" y="7756264"/>
            <a:ext cx="1678193" cy="376517"/>
          </a:xfrm>
          <a:prstGeom prst="rect">
            <a:avLst/>
          </a:prstGeom>
          <a:solidFill>
            <a:srgbClr val="F1F2FE"/>
          </a:solidFill>
          <a:ln>
            <a:solidFill>
              <a:srgbClr val="F3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791</Words>
  <Application>Microsoft Office PowerPoint</Application>
  <PresentationFormat>Довільний</PresentationFormat>
  <Paragraphs>93</Paragraphs>
  <Slides>10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6" baseType="lpstr">
      <vt:lpstr>Nunito Light</vt:lpstr>
      <vt:lpstr>Arial</vt:lpstr>
      <vt:lpstr>PT Sans</vt:lpstr>
      <vt:lpstr>Nunito Semi Bold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/>
  <cp:lastModifiedBy>Myroslav</cp:lastModifiedBy>
  <cp:revision>2</cp:revision>
  <dcterms:created xsi:type="dcterms:W3CDTF">2026-02-07T13:02:46Z</dcterms:created>
  <dcterms:modified xsi:type="dcterms:W3CDTF">2026-02-07T17:18:26Z</dcterms:modified>
</cp:coreProperties>
</file>